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6" r:id="rId20"/>
    <p:sldId id="269" r:id="rId2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17" autoAdjust="0"/>
  </p:normalViewPr>
  <p:slideViewPr>
    <p:cSldViewPr>
      <p:cViewPr varScale="1">
        <p:scale>
          <a:sx n="58" d="100"/>
          <a:sy n="58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F0C56-31E8-42AF-B5EC-810914649301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C8A4A-1D2D-477E-BBA5-62BE1EF9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4403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0010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 smtClean="0"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ru-RU" sz="4800" b="1" dirty="0" smtClean="0">
                <a:latin typeface="Batang" pitchFamily="18" charset="-127"/>
                <a:ea typeface="Batang" pitchFamily="18" charset="-127"/>
              </a:rPr>
              <a:t>Экологический проект «Наш </a:t>
            </a:r>
            <a:r>
              <a:rPr lang="ru-RU" sz="4800" b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ru-RU" sz="4800" b="1" dirty="0" smtClean="0">
                <a:latin typeface="Batang" pitchFamily="18" charset="-127"/>
                <a:ea typeface="Batang" pitchFamily="18" charset="-127"/>
              </a:rPr>
              <a:t>друг </a:t>
            </a:r>
            <a:r>
              <a:rPr lang="ru-RU" sz="4800" b="1" dirty="0">
                <a:latin typeface="Batang" pitchFamily="18" charset="-127"/>
                <a:ea typeface="Batang" pitchFamily="18" charset="-127"/>
              </a:rPr>
              <a:t>– природа»</a:t>
            </a:r>
          </a:p>
          <a:p>
            <a:pPr algn="ctr"/>
            <a:endParaRPr lang="ru-RU" sz="2400" b="1" dirty="0" smtClean="0"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sz="2400" b="1" dirty="0" smtClean="0"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 </a:t>
            </a:r>
          </a:p>
          <a:p>
            <a:pPr algn="r"/>
            <a:endParaRPr lang="ru-RU" sz="2400" b="1" dirty="0" smtClean="0">
              <a:latin typeface="Batang" pitchFamily="18" charset="-127"/>
              <a:ea typeface="Batang" pitchFamily="18" charset="-127"/>
            </a:endParaRPr>
          </a:p>
          <a:p>
            <a:pPr algn="r"/>
            <a:endParaRPr lang="ru-RU" sz="2400" b="1" dirty="0" smtClean="0"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Подготовили воспитатели:</a:t>
            </a:r>
          </a:p>
          <a:p>
            <a:pPr algn="ctr"/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               Боярская С.Б.</a:t>
            </a:r>
          </a:p>
          <a:p>
            <a:pPr algn="ctr"/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              Степина В.В.</a:t>
            </a:r>
          </a:p>
          <a:p>
            <a:pPr algn="ctr"/>
            <a:endParaRPr lang="ru-RU" sz="4800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50" y="-142900"/>
            <a:ext cx="9929850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Настольные игры.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2050" name="Picture 2" descr="C:\Users\111\Desktop\IMG_20191209_134346.jpg"/>
          <p:cNvPicPr>
            <a:picLocks noChangeAspect="1" noChangeArrowheads="1"/>
          </p:cNvPicPr>
          <p:nvPr/>
        </p:nvPicPr>
        <p:blipFill>
          <a:blip r:embed="rId3" cstate="print"/>
          <a:srcRect l="6493" t="10510" r="1299" b="34313"/>
          <a:stretch>
            <a:fillRect/>
          </a:stretch>
        </p:blipFill>
        <p:spPr bwMode="auto">
          <a:xfrm>
            <a:off x="-13430376" y="-9286964"/>
            <a:ext cx="5072098" cy="1500198"/>
          </a:xfrm>
          <a:prstGeom prst="rect">
            <a:avLst/>
          </a:prstGeom>
          <a:noFill/>
        </p:spPr>
      </p:pic>
      <p:pic>
        <p:nvPicPr>
          <p:cNvPr id="2052" name="Picture 4" descr="C:\Users\111\Desktop\Фото  средняя гр\IMG_20191211_1006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518400" y="-18822988"/>
            <a:ext cx="0" cy="0"/>
          </a:xfrm>
          <a:prstGeom prst="rect">
            <a:avLst/>
          </a:prstGeom>
          <a:noFill/>
        </p:spPr>
      </p:pic>
      <p:pic>
        <p:nvPicPr>
          <p:cNvPr id="6" name="Picture 2" descr="C:\Users\111\Desktop\IMG_20191209_134346.jpg"/>
          <p:cNvPicPr>
            <a:picLocks noChangeAspect="1" noChangeArrowheads="1"/>
          </p:cNvPicPr>
          <p:nvPr/>
        </p:nvPicPr>
        <p:blipFill>
          <a:blip r:embed="rId3" cstate="print"/>
          <a:srcRect l="6493" t="10510" r="1299" b="34313"/>
          <a:stretch>
            <a:fillRect/>
          </a:stretch>
        </p:blipFill>
        <p:spPr bwMode="auto">
          <a:xfrm>
            <a:off x="-13277976" y="-9134564"/>
            <a:ext cx="5072098" cy="1500198"/>
          </a:xfrm>
          <a:prstGeom prst="rect">
            <a:avLst/>
          </a:prstGeom>
          <a:noFill/>
        </p:spPr>
      </p:pic>
      <p:pic>
        <p:nvPicPr>
          <p:cNvPr id="7" name="Picture 2" descr="C:\Users\111\Desktop\IMG_20191209_134346.jpg"/>
          <p:cNvPicPr>
            <a:picLocks noChangeAspect="1" noChangeArrowheads="1"/>
          </p:cNvPicPr>
          <p:nvPr/>
        </p:nvPicPr>
        <p:blipFill>
          <a:blip r:embed="rId3" cstate="print"/>
          <a:srcRect l="6493" t="10510" r="1299" b="34313"/>
          <a:stretch>
            <a:fillRect/>
          </a:stretch>
        </p:blipFill>
        <p:spPr bwMode="auto">
          <a:xfrm>
            <a:off x="-13125576" y="-8982164"/>
            <a:ext cx="5072098" cy="1500198"/>
          </a:xfrm>
          <a:prstGeom prst="rect">
            <a:avLst/>
          </a:prstGeom>
          <a:noFill/>
        </p:spPr>
      </p:pic>
      <p:pic>
        <p:nvPicPr>
          <p:cNvPr id="8" name="Picture 2" descr="C:\Users\111\Desktop\IMG_20191209_134346.jpg"/>
          <p:cNvPicPr>
            <a:picLocks noChangeAspect="1" noChangeArrowheads="1"/>
          </p:cNvPicPr>
          <p:nvPr/>
        </p:nvPicPr>
        <p:blipFill>
          <a:blip r:embed="rId5" cstate="print"/>
          <a:srcRect l="6493" t="10510" r="1299" b="34313"/>
          <a:stretch>
            <a:fillRect/>
          </a:stretch>
        </p:blipFill>
        <p:spPr bwMode="auto">
          <a:xfrm>
            <a:off x="-12001616" y="-8829764"/>
            <a:ext cx="1500198" cy="1257312"/>
          </a:xfrm>
          <a:prstGeom prst="rect">
            <a:avLst/>
          </a:prstGeom>
          <a:noFill/>
        </p:spPr>
      </p:pic>
      <p:pic>
        <p:nvPicPr>
          <p:cNvPr id="9" name="Picture 2" descr="C:\Users\111\Desktop\IMG_20191209_134346.jpg"/>
          <p:cNvPicPr>
            <a:picLocks noChangeAspect="1" noChangeArrowheads="1"/>
          </p:cNvPicPr>
          <p:nvPr/>
        </p:nvPicPr>
        <p:blipFill>
          <a:blip r:embed="rId3" cstate="print"/>
          <a:srcRect l="6493" t="10510" r="1299" b="34313"/>
          <a:stretch>
            <a:fillRect/>
          </a:stretch>
        </p:blipFill>
        <p:spPr bwMode="auto">
          <a:xfrm>
            <a:off x="-12973176" y="-8829764"/>
            <a:ext cx="5072098" cy="1500198"/>
          </a:xfrm>
          <a:prstGeom prst="rect">
            <a:avLst/>
          </a:prstGeom>
          <a:noFill/>
        </p:spPr>
      </p:pic>
      <p:pic>
        <p:nvPicPr>
          <p:cNvPr id="3" name="Picture 2" descr="C:\Users\111\Documents\Новая папка\IMG_20191211_0804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643050"/>
            <a:ext cx="2786082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111\Documents\Новая папка\IMG_20191211_0951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857364"/>
            <a:ext cx="235745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111\Desktop\IMG_20191211_095220.jpg"/>
          <p:cNvPicPr>
            <a:picLocks noChangeAspect="1" noChangeArrowheads="1"/>
          </p:cNvPicPr>
          <p:nvPr/>
        </p:nvPicPr>
        <p:blipFill>
          <a:blip r:embed="rId8" cstate="print"/>
          <a:srcRect t="7547" r="6668"/>
          <a:stretch>
            <a:fillRect/>
          </a:stretch>
        </p:blipFill>
        <p:spPr bwMode="auto">
          <a:xfrm>
            <a:off x="-285784" y="2714620"/>
            <a:ext cx="264320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111\Documents\Новая папка\IMG_20191211_0949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14554"/>
            <a:ext cx="271464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111\Desktop\IMG_20191211_0959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714488"/>
            <a:ext cx="2428892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111\Desktop\Фото  средняя гр\IMG_20191211_0955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214422"/>
            <a:ext cx="2857520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Дети с удовольствием используют имеющийся материал в своей деятельности.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4099" name="Picture 3" descr="C:\Users\111\Desktop\Фото  средняя гр\IMG_20191206_170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85926"/>
            <a:ext cx="314327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111\Desktop\Фото  средняя гр\IMG_20191209_134346.jpg"/>
          <p:cNvPicPr>
            <a:picLocks noChangeAspect="1" noChangeArrowheads="1"/>
          </p:cNvPicPr>
          <p:nvPr/>
        </p:nvPicPr>
        <p:blipFill>
          <a:blip r:embed="rId4" cstate="print"/>
          <a:srcRect t="9615" b="30769"/>
          <a:stretch>
            <a:fillRect/>
          </a:stretch>
        </p:blipFill>
        <p:spPr bwMode="auto">
          <a:xfrm>
            <a:off x="6000760" y="1142984"/>
            <a:ext cx="285752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111\Desktop\Фото  средняя гр\IMG_20191206_172733.jpg"/>
          <p:cNvPicPr>
            <a:picLocks noChangeAspect="1" noChangeArrowheads="1"/>
          </p:cNvPicPr>
          <p:nvPr/>
        </p:nvPicPr>
        <p:blipFill>
          <a:blip r:embed="rId5" cstate="print"/>
          <a:srcRect b="32500"/>
          <a:stretch>
            <a:fillRect/>
          </a:stretch>
        </p:blipFill>
        <p:spPr bwMode="auto">
          <a:xfrm>
            <a:off x="4071934" y="3714752"/>
            <a:ext cx="264320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501254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Ухаживают за комнатными растениями.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5123" name="Picture 3" descr="C:\Users\111\Desktop\Фото  средняя гр\IMG_20191211_075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00240"/>
            <a:ext cx="307183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111\Desktop\Фото  средняя гр\IMG_20191211_08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928802"/>
            <a:ext cx="285752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Прогулка.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6147" name="Picture 3" descr="C:\Users\111\Desktop\Фото  средняя гр\IMG_20191001_1032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857364"/>
            <a:ext cx="342902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111\Desktop\Фото  средняя гр\IMG_20191001_104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928802"/>
            <a:ext cx="3643338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0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Наблюдения.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7172" name="Picture 4" descr="C:\Users\111\Desktop\Фото  средняя гр\IMG_20191018_102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428868"/>
            <a:ext cx="228601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111\Desktop\Фото  средняя гр\IMG_20191211_1039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000240"/>
            <a:ext cx="264320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111\Desktop\Фото  средняя гр\IMG_20190926_1106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2000240"/>
            <a:ext cx="285752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14"/>
            <a:ext cx="9144000" cy="70723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Игровая деятельность.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8195" name="Picture 3" descr="C:\Users\111\Desktop\Фото  средняя гр\IMG_20190913_171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28614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111\Desktop\Фото  средняя гр\IMG_20190920_104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428868"/>
            <a:ext cx="3143272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Трудовая деятельность детей  на участке.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9219" name="Picture 3" descr="C:\Users\111\Desktop\Фото  средняя гр\IMG_20191010_10465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071678"/>
            <a:ext cx="4786346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Выставка                      «Осенний калейдоскоп». 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10243" name="Picture 3" descr="C:\Users\111\Desktop\Фото  средняя гр\IMG_20191011_102015.jpg"/>
          <p:cNvPicPr>
            <a:picLocks noChangeAspect="1" noChangeArrowheads="1"/>
          </p:cNvPicPr>
          <p:nvPr/>
        </p:nvPicPr>
        <p:blipFill>
          <a:blip r:embed="rId3" cstate="print"/>
          <a:srcRect r="-2632" b="20000"/>
          <a:stretch>
            <a:fillRect/>
          </a:stretch>
        </p:blipFill>
        <p:spPr bwMode="auto">
          <a:xfrm>
            <a:off x="428596" y="1928802"/>
            <a:ext cx="400052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111\Desktop\Фото  средняя гр\IMG_20191011_101943.jpg"/>
          <p:cNvPicPr>
            <a:picLocks noChangeAspect="1" noChangeArrowheads="1"/>
          </p:cNvPicPr>
          <p:nvPr/>
        </p:nvPicPr>
        <p:blipFill>
          <a:blip r:embed="rId4" cstate="print"/>
          <a:srcRect r="-1887" b="44444"/>
          <a:stretch>
            <a:fillRect/>
          </a:stretch>
        </p:blipFill>
        <p:spPr bwMode="auto">
          <a:xfrm>
            <a:off x="2714612" y="4429132"/>
            <a:ext cx="385765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2940048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Bookman Old Style" pitchFamily="18" charset="0"/>
              </a:rPr>
              <a:t>Работа с родителями:</a:t>
            </a:r>
            <a:r>
              <a:rPr lang="ru-RU" sz="1800" i="1" dirty="0">
                <a:latin typeface="Bookman Old Style" pitchFamily="18" charset="0"/>
              </a:rPr>
              <a:t/>
            </a:r>
            <a:br>
              <a:rPr lang="ru-RU" sz="1800" i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Приглашение к участию в проекте.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Консультации: «Прогулки с детьми на природе</a:t>
            </a:r>
            <a:r>
              <a:rPr lang="ru-RU" sz="1800" dirty="0" smtClean="0">
                <a:latin typeface="Bookman Old Style" pitchFamily="18" charset="0"/>
              </a:rPr>
              <a:t>», </a:t>
            </a:r>
            <a:r>
              <a:rPr lang="ru-RU" sz="1800" dirty="0">
                <a:latin typeface="Bookman Old Style" pitchFamily="18" charset="0"/>
              </a:rPr>
              <a:t>«Войди в природу другом»;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Памятка для родителей «Земля –наш общий дом»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Привлечь родителей к совместной деятельности с детьми и педагогами.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429000"/>
            <a:ext cx="414340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«</a:t>
            </a:r>
            <a:r>
              <a:rPr lang="ru-RU" sz="2400" dirty="0" smtClean="0">
                <a:latin typeface="Bookman Old Style" pitchFamily="18" charset="0"/>
              </a:rPr>
              <a:t>Всё хорошее в людях – из детства!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Как истоки добра пробудить?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Прикоснуться к природе всем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сердцем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Удивиться, узнать, полюбить!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Мы хотим, чтоб земля расцветала,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И росли, как цветы, малыши,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Чтоб для них экология стала,</a:t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2400" dirty="0" smtClean="0">
                <a:latin typeface="Bookman Old Style" pitchFamily="18" charset="0"/>
              </a:rPr>
              <a:t>Не наукой, а частью души!»</a:t>
            </a:r>
            <a:br>
              <a:rPr lang="ru-RU" sz="2400" dirty="0" smtClean="0">
                <a:latin typeface="Bookman Old Style" pitchFamily="18" charset="0"/>
              </a:rPr>
            </a:b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7" y="3857628"/>
            <a:ext cx="378621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71678"/>
            <a:ext cx="8229600" cy="17859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Спасибо за внимание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0090"/>
            <a:ext cx="9144000" cy="73580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74638"/>
            <a:ext cx="5572164" cy="315436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Тема </a:t>
            </a:r>
            <a:r>
              <a:rPr lang="ru-RU" sz="2400" b="1" dirty="0">
                <a:latin typeface="Bookman Old Style" pitchFamily="18" charset="0"/>
              </a:rPr>
              <a:t>проекта</a:t>
            </a:r>
            <a:r>
              <a:rPr lang="ru-RU" sz="2400" b="1" dirty="0" smtClean="0">
                <a:latin typeface="Bookman Old Style" pitchFamily="18" charset="0"/>
              </a:rPr>
              <a:t>:                            </a:t>
            </a:r>
            <a:r>
              <a:rPr lang="ru-RU" sz="2400" b="1" dirty="0">
                <a:latin typeface="Bookman Old Style" pitchFamily="18" charset="0"/>
              </a:rPr>
              <a:t>«Наш друг - природа».</a:t>
            </a:r>
            <a:br>
              <a:rPr lang="ru-RU" sz="2400" b="1" dirty="0">
                <a:latin typeface="Bookman Old Style" pitchFamily="18" charset="0"/>
              </a:rPr>
            </a:br>
            <a:r>
              <a:rPr lang="ru-RU" sz="2400" b="1" dirty="0">
                <a:latin typeface="Bookman Old Style" pitchFamily="18" charset="0"/>
              </a:rPr>
              <a:t>Вид проекта: </a:t>
            </a:r>
            <a:r>
              <a:rPr lang="ru-RU" sz="2400" dirty="0">
                <a:latin typeface="Bookman Old Style" pitchFamily="18" charset="0"/>
              </a:rPr>
              <a:t>информационно-творческий.</a:t>
            </a:r>
            <a:r>
              <a:rPr lang="ru-RU" sz="2400" b="1" dirty="0">
                <a:latin typeface="Bookman Old Style" pitchFamily="18" charset="0"/>
              </a:rPr>
              <a:t/>
            </a:r>
            <a:br>
              <a:rPr lang="ru-RU" sz="2400" b="1" dirty="0">
                <a:latin typeface="Bookman Old Style" pitchFamily="18" charset="0"/>
              </a:rPr>
            </a:br>
            <a:r>
              <a:rPr lang="ru-RU" sz="2400" b="1" dirty="0">
                <a:latin typeface="Bookman Old Style" pitchFamily="18" charset="0"/>
              </a:rPr>
              <a:t>Участники: </a:t>
            </a:r>
            <a:r>
              <a:rPr lang="ru-RU" sz="2400" dirty="0">
                <a:latin typeface="Bookman Old Style" pitchFamily="18" charset="0"/>
              </a:rPr>
              <a:t>дети 4-5 лет, воспитатели, родители.</a:t>
            </a:r>
            <a:br>
              <a:rPr lang="ru-RU" sz="2400" dirty="0">
                <a:latin typeface="Bookman Old Style" pitchFamily="18" charset="0"/>
              </a:rPr>
            </a:br>
            <a:r>
              <a:rPr lang="ru-RU" sz="2400" b="1" dirty="0">
                <a:latin typeface="Bookman Old Style" pitchFamily="18" charset="0"/>
              </a:rPr>
              <a:t>Срок реализации проекта: </a:t>
            </a:r>
            <a:r>
              <a:rPr lang="ru-RU" sz="2400" dirty="0">
                <a:latin typeface="Bookman Old Style" pitchFamily="18" charset="0"/>
              </a:rPr>
              <a:t>долгосрочный.</a:t>
            </a:r>
          </a:p>
        </p:txBody>
      </p:sp>
      <p:pic>
        <p:nvPicPr>
          <p:cNvPr id="1026" name="Picture 2" descr="C:\Users\111\Desktop\Фото  средняя гр\IMG_20191211_10391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7715336" y="-16145012"/>
            <a:ext cx="205200" cy="273600"/>
          </a:xfrm>
          <a:prstGeom prst="rect">
            <a:avLst/>
          </a:prstGeom>
          <a:noFill/>
        </p:spPr>
      </p:pic>
      <p:pic>
        <p:nvPicPr>
          <p:cNvPr id="1028" name="Picture 4" descr="C:\Users\111\Desktop\Фото  средняя гр\IMG_20191211_1039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144228" y="-17573772"/>
            <a:ext cx="1500094" cy="2738318"/>
          </a:xfrm>
          <a:prstGeom prst="rect">
            <a:avLst/>
          </a:prstGeom>
          <a:noFill/>
        </p:spPr>
      </p:pic>
      <p:pic>
        <p:nvPicPr>
          <p:cNvPr id="3" name="Picture 2" descr="C:\Users\111\Desktop\Фото  средняя гр\IMG_20191211_1036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357562"/>
            <a:ext cx="4643470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Актуальность:</a:t>
            </a:r>
            <a:r>
              <a:rPr lang="ru-RU" sz="2000" dirty="0">
                <a:latin typeface="Bookman Old Style" pitchFamily="18" charset="0"/>
              </a:rPr>
              <a:t/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Приобщение человека к природе, к её познанию имеет глубокие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научно-исторические корни. Дошкольный возраст является самым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чувствительным периодом в восприятии и познании основ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природы. Любознательность детей впервые проявляется ещё в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раннем возрасте при непосредственном общении ребёнка с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объектами живой природы. В возрасте 4-5 лет у детей уже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сформирован определённый запас знаний о природных объектах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ближайшего окружения. В этом возрасте детям доступны не только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получение новых, более сложных, знаний в это области, но и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установление взаимосвязи между природными объектами: «живая и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неживая природа», «растения и животные», «живая природа и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человек». Общаясь с живой природой, ребёнок чувствует себя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>
                <a:latin typeface="Bookman Old Style" pitchFamily="18" charset="0"/>
              </a:rPr>
              <a:t>первооткрывателем, исследователем, осознаёт простейшие</a:t>
            </a:r>
            <a:br>
              <a:rPr lang="ru-RU" sz="2000" dirty="0">
                <a:latin typeface="Bookman Old Style" pitchFamily="18" charset="0"/>
              </a:rPr>
            </a:br>
            <a:r>
              <a:rPr lang="ru-RU" sz="2000" dirty="0" smtClean="0">
                <a:latin typeface="Bookman Old Style" pitchFamily="18" charset="0"/>
              </a:rPr>
              <a:t>закономерности.</a:t>
            </a:r>
            <a:endParaRPr lang="ru-RU" sz="20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101441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latin typeface="Bookman Old Style" pitchFamily="18" charset="0"/>
              </a:rPr>
              <a:t>Цель проекта: </a:t>
            </a:r>
            <a:r>
              <a:rPr lang="ru-RU" sz="1800" dirty="0">
                <a:latin typeface="Bookman Old Style" pitchFamily="18" charset="0"/>
              </a:rPr>
              <a:t>формирование у детей дошкольного возраста начал </a:t>
            </a:r>
            <a:r>
              <a:rPr lang="ru-RU" sz="1800" dirty="0" smtClean="0">
                <a:latin typeface="Bookman Old Style" pitchFamily="18" charset="0"/>
              </a:rPr>
              <a:t>экологической культуры </a:t>
            </a:r>
            <a:r>
              <a:rPr lang="ru-RU" sz="1800" dirty="0">
                <a:latin typeface="Bookman Old Style" pitchFamily="18" charset="0"/>
              </a:rPr>
              <a:t>личности через развитие интереса к изменениям в живой </a:t>
            </a:r>
            <a:r>
              <a:rPr lang="ru-RU" sz="1800" dirty="0" smtClean="0">
                <a:latin typeface="Bookman Old Style" pitchFamily="18" charset="0"/>
              </a:rPr>
              <a:t>природе, вовлечь </a:t>
            </a:r>
            <a:r>
              <a:rPr lang="ru-RU" sz="1800" dirty="0">
                <a:latin typeface="Bookman Old Style" pitchFamily="18" charset="0"/>
              </a:rPr>
              <a:t>детей и родителей в исследовательскую работу.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Задачи: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Для детей: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*закрепление и углубление знаний об изменениях, происходящих в </a:t>
            </a:r>
            <a:r>
              <a:rPr lang="ru-RU" sz="1800" dirty="0" smtClean="0">
                <a:latin typeface="Bookman Old Style" pitchFamily="18" charset="0"/>
              </a:rPr>
              <a:t>живой природе</a:t>
            </a:r>
            <a:r>
              <a:rPr lang="ru-RU" sz="1800" dirty="0">
                <a:latin typeface="Bookman Old Style" pitchFamily="18" charset="0"/>
              </a:rPr>
              <a:t>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*формирование представлений о различных экосистемах: лес, город, сад;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*формирование </a:t>
            </a:r>
            <a:r>
              <a:rPr lang="ru-RU" sz="1800" dirty="0" smtClean="0">
                <a:latin typeface="Bookman Old Style" pitchFamily="18" charset="0"/>
              </a:rPr>
              <a:t>о </a:t>
            </a:r>
            <a:r>
              <a:rPr lang="ru-RU" sz="1800" dirty="0">
                <a:latin typeface="Bookman Old Style" pitchFamily="18" charset="0"/>
              </a:rPr>
              <a:t>явлениях природы в разное время года;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*систематизировать знания о деятельности человека;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*учить правильному поведению в природной среде;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*формировать эстетическое отношение к окружающей действительности </a:t>
            </a:r>
            <a:r>
              <a:rPr lang="ru-RU" sz="1800" dirty="0" smtClean="0">
                <a:latin typeface="Bookman Old Style" pitchFamily="18" charset="0"/>
              </a:rPr>
              <a:t>и желание </a:t>
            </a:r>
            <a:r>
              <a:rPr lang="ru-RU" sz="1800" dirty="0">
                <a:latin typeface="Bookman Old Style" pitchFamily="18" charset="0"/>
              </a:rPr>
              <a:t>отражать впечатления, полученные в процессе общения с </a:t>
            </a:r>
            <a:r>
              <a:rPr lang="ru-RU" sz="1800" dirty="0" smtClean="0">
                <a:latin typeface="Bookman Old Style" pitchFamily="18" charset="0"/>
              </a:rPr>
              <a:t>живой природой </a:t>
            </a:r>
            <a:r>
              <a:rPr lang="ru-RU" sz="1800" dirty="0">
                <a:latin typeface="Bookman Old Style" pitchFamily="18" charset="0"/>
              </a:rPr>
              <a:t>в различных видах продуктивной деятельности;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*воспитывать </a:t>
            </a:r>
            <a:r>
              <a:rPr lang="ru-RU" sz="1800" dirty="0">
                <a:latin typeface="Bookman Old Style" pitchFamily="18" charset="0"/>
              </a:rPr>
              <a:t>гуманное отношение ко всему живому, чувство милосердия.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sz="1800" b="1" i="1" dirty="0">
                <a:latin typeface="Bookman Old Style" pitchFamily="18" charset="0"/>
              </a:rPr>
              <a:t>Для родителей</a:t>
            </a:r>
            <a:r>
              <a:rPr lang="ru-RU" sz="1800" b="1" i="1" dirty="0" smtClean="0">
                <a:latin typeface="Bookman Old Style" pitchFamily="18" charset="0"/>
              </a:rPr>
              <a:t>:</a:t>
            </a:r>
            <a:br>
              <a:rPr lang="ru-RU" sz="1800" b="1" i="1" dirty="0" smtClean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повысить уровень экологической культуры личности родителей;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приобщение родителей к совместной деятельности с детьми в семье;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стимулировать творческую активность родителей;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способствовать установлению партнёрских отношений между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родителями и педагогами по вопросам современного образования и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воспитания дошкольников.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b="1" i="1" dirty="0">
                <a:latin typeface="Bookman Old Style" pitchFamily="18" charset="0"/>
              </a:rPr>
              <a:t>Для педагогов:</a:t>
            </a:r>
            <a:br>
              <a:rPr lang="ru-RU" sz="1800" b="1" i="1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разнообразить формы работы по экологическому воспитанию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дошкольников;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обеспечить реализацию образовательных, воспитательных и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развивающих задач через различные образовательные области;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пополнение </a:t>
            </a:r>
            <a:r>
              <a:rPr lang="ru-RU" sz="1800" dirty="0">
                <a:latin typeface="Bookman Old Style" pitchFamily="18" charset="0"/>
              </a:rPr>
              <a:t>и обогащение методического, дидактического и </a:t>
            </a:r>
            <a:r>
              <a:rPr lang="ru-RU" sz="1800" dirty="0" smtClean="0">
                <a:latin typeface="Bookman Old Style" pitchFamily="18" charset="0"/>
              </a:rPr>
              <a:t>наглядного материала </a:t>
            </a:r>
            <a:r>
              <a:rPr lang="ru-RU" sz="1800" dirty="0">
                <a:latin typeface="Bookman Old Style" pitchFamily="18" charset="0"/>
              </a:rPr>
              <a:t>по экологическому воспитанию.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57412"/>
            <a:ext cx="9144000" cy="94298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500090"/>
            <a:ext cx="8429684" cy="607223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latin typeface="Bookman Old Style" pitchFamily="18" charset="0"/>
              </a:rPr>
              <a:t>Ожидаемые результаты проекта.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Этапы</a:t>
            </a:r>
            <a:r>
              <a:rPr lang="ru-RU" sz="1800" dirty="0">
                <a:latin typeface="Bookman Old Style" pitchFamily="18" charset="0"/>
              </a:rPr>
              <a:t>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1.Дети понимают необходимость бережного и</a:t>
            </a:r>
            <a:r>
              <a:rPr lang="ru-RU" sz="1800" b="1" dirty="0">
                <a:latin typeface="Bookman Old Style" pitchFamily="18" charset="0"/>
              </a:rPr>
              <a:t/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заботливого отношения к природе, основанного на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ее нравственно-эстетическом и практическом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значении для человека.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2.Освоение норм поведения в природном</a:t>
            </a:r>
            <a:r>
              <a:rPr lang="ru-RU" sz="1800" b="1" dirty="0">
                <a:latin typeface="Bookman Old Style" pitchFamily="18" charset="0"/>
              </a:rPr>
              <a:t/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окружении и соблюдение их в практической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деятельности.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b="1" i="1" dirty="0">
                <a:latin typeface="Bookman Old Style" pitchFamily="18" charset="0"/>
              </a:rPr>
              <a:t>Этапы проекта:</a:t>
            </a:r>
            <a:br>
              <a:rPr lang="ru-RU" sz="1800" b="1" i="1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1 этап – подготовительный.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Выявление проблемы.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2 этап – основной.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Организация совместной работы детей и педагога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над проектом.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3 этап – заключительный.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Подведение итогов. Презентация проекта.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-571528"/>
            <a:ext cx="242889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/>
          </a:bodyPr>
          <a:lstStyle/>
          <a:p>
            <a:r>
              <a:rPr lang="ru-RU" sz="1800" b="1" i="1" dirty="0">
                <a:latin typeface="Bookman Old Style" pitchFamily="18" charset="0"/>
              </a:rPr>
              <a:t>Реализация проекта:</a:t>
            </a:r>
            <a:r>
              <a:rPr lang="ru-RU" sz="1800" i="1" dirty="0">
                <a:latin typeface="Bookman Old Style" pitchFamily="18" charset="0"/>
              </a:rPr>
              <a:t/>
            </a:r>
            <a:br>
              <a:rPr lang="ru-RU" sz="1800" i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Непосредственно –организованная деятельность: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«</a:t>
            </a:r>
            <a:r>
              <a:rPr lang="ru-RU" sz="1800" dirty="0">
                <a:latin typeface="Bookman Old Style" pitchFamily="18" charset="0"/>
              </a:rPr>
              <a:t>Царство животных»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>
                <a:latin typeface="Bookman Old Style" pitchFamily="18" charset="0"/>
              </a:rPr>
              <a:t>«Царство растений»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Совместная деятельность по художественному творчеству «Будь </a:t>
            </a:r>
            <a:r>
              <a:rPr lang="ru-RU" sz="1800" dirty="0" smtClean="0">
                <a:latin typeface="Bookman Old Style" pitchFamily="18" charset="0"/>
              </a:rPr>
              <a:t>природе другом</a:t>
            </a:r>
            <a:r>
              <a:rPr lang="ru-RU" sz="1800" dirty="0">
                <a:latin typeface="Bookman Old Style" pitchFamily="18" charset="0"/>
              </a:rPr>
              <a:t>»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 smtClean="0">
                <a:latin typeface="Bookman Old Style" pitchFamily="18" charset="0"/>
              </a:rPr>
              <a:t>* </a:t>
            </a:r>
            <a:r>
              <a:rPr lang="ru-RU" sz="1800" dirty="0">
                <a:latin typeface="Bookman Old Style" pitchFamily="18" charset="0"/>
              </a:rPr>
              <a:t>Загадки о растениях и животных.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Пословицы</a:t>
            </a:r>
            <a:r>
              <a:rPr lang="ru-RU" sz="1800" dirty="0" smtClean="0">
                <a:latin typeface="Bookman Old Style" pitchFamily="18" charset="0"/>
              </a:rPr>
              <a:t>, поговорки </a:t>
            </a:r>
            <a:r>
              <a:rPr lang="ru-RU" sz="1800" dirty="0">
                <a:latin typeface="Bookman Old Style" pitchFamily="18" charset="0"/>
              </a:rPr>
              <a:t>о растениях и животных.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Чтение художественной литературы.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Дидактические игры.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Физкультминутки. 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* Выставка детских работ «Будь внимателен и осторожен к природе!»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11\Pictures\э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580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5511816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Bookman Old Style" pitchFamily="18" charset="0"/>
              </a:rPr>
              <a:t>Для успешной реализации проекта в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группе имеются разнообразный материал</a:t>
            </a:r>
            <a:br>
              <a:rPr lang="ru-RU" sz="1800" b="1" dirty="0">
                <a:latin typeface="Bookman Old Style" pitchFamily="18" charset="0"/>
              </a:rPr>
            </a:br>
            <a:r>
              <a:rPr lang="ru-RU" sz="1800" b="1" dirty="0">
                <a:latin typeface="Bookman Old Style" pitchFamily="18" charset="0"/>
              </a:rPr>
              <a:t>и пособия по э</a:t>
            </a:r>
            <a:r>
              <a:rPr lang="ru-RU" sz="1800" b="1" dirty="0" smtClean="0">
                <a:latin typeface="Bookman Old Style" pitchFamily="18" charset="0"/>
              </a:rPr>
              <a:t>кологии</a:t>
            </a:r>
            <a:r>
              <a:rPr lang="ru-RU" sz="1800" b="1" dirty="0">
                <a:latin typeface="Bookman Old Style" pitchFamily="18" charset="0"/>
              </a:rPr>
              <a:t>:</a:t>
            </a:r>
            <a:r>
              <a:rPr lang="ru-RU" sz="1800" b="1" i="1" dirty="0">
                <a:latin typeface="Bookman Old Style" pitchFamily="18" charset="0"/>
              </a:rPr>
              <a:t/>
            </a:r>
            <a:br>
              <a:rPr lang="ru-RU" sz="1800" b="1" i="1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настольно – печатные игры;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дидактические игры;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подборка подвижных игр;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словесные игры;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лото;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</a:t>
            </a:r>
            <a:r>
              <a:rPr lang="ru-RU" sz="1800" dirty="0" err="1">
                <a:latin typeface="Bookman Old Style" pitchFamily="18" charset="0"/>
              </a:rPr>
              <a:t>пазлы</a:t>
            </a:r>
            <a:r>
              <a:rPr lang="ru-RU" sz="1800" dirty="0">
                <a:latin typeface="Bookman Old Style" pitchFamily="18" charset="0"/>
              </a:rPr>
              <a:t>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дидактические пособия по временам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года;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иллюстрации;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аудиодиски по сказкам;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музыкальные </a:t>
            </a:r>
            <a:r>
              <a:rPr lang="ru-RU" sz="1800" dirty="0" smtClean="0">
                <a:latin typeface="Bookman Old Style" pitchFamily="18" charset="0"/>
              </a:rPr>
              <a:t>произведения</a:t>
            </a:r>
            <a:r>
              <a:rPr lang="ru-RU" sz="1800" dirty="0">
                <a:latin typeface="Bookman Old Style" pitchFamily="18" charset="0"/>
              </a:rPr>
              <a:t>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подборка загадок, примет, пословиц,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поговорок о природе;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• мелкие игрушки для постановки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театрализованных представлений по</a:t>
            </a:r>
            <a:br>
              <a:rPr lang="ru-RU" sz="1800" dirty="0">
                <a:latin typeface="Bookman Old Style" pitchFamily="18" charset="0"/>
              </a:rPr>
            </a:br>
            <a:r>
              <a:rPr lang="ru-RU" sz="1800" dirty="0">
                <a:latin typeface="Bookman Old Style" pitchFamily="18" charset="0"/>
              </a:rPr>
              <a:t>данной теме и другое.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128</Words>
  <Application>Microsoft Office PowerPoint</Application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«Всё хорошее в людях – из детства! Как истоки добра пробудить? Прикоснуться к природе всем сердцем Удивиться, узнать, полюбить! Мы хотим, чтоб земля расцветала, И росли, как цветы, малыши, Чтоб для них экология стала, Не наукой, а частью души!» </vt:lpstr>
      <vt:lpstr>Тема проекта:                            «Наш друг - природа». Вид проекта: информационно-творческий. Участники: дети 4-5 лет, воспитатели, родители. Срок реализации проекта: долгосрочный.</vt:lpstr>
      <vt:lpstr>Актуальность: Приобщение человека к природе, к её познанию имеет глубокие научно-исторические корни. Дошкольный возраст является самым чувствительным периодом в восприятии и познании основ природы. Любознательность детей впервые проявляется ещё в раннем возрасте при непосредственном общении ребёнка с объектами живой природы. В возрасте 4-5 лет у детей уже сформирован определённый запас знаний о природных объектах ближайшего окружения. В этом возрасте детям доступны не только получение новых, более сложных, знаний в это области, но и установление взаимосвязи между природными объектами: «живая и неживая природа», «растения и животные», «живая природа и человек». Общаясь с живой природой, ребёнок чувствует себя первооткрывателем, исследователем, осознаёт простейшие закономерности.</vt:lpstr>
      <vt:lpstr>Цель проекта: формирование у детей дошкольного возраста начал экологической культуры личности через развитие интереса к изменениям в живой природе, вовлечь детей и родителей в исследовательскую работу. Задачи: Для детей: *закрепление и углубление знаний об изменениях, происходящих в живой природе; *формирование представлений о различных экосистемах: лес, город, сад; *формирование о явлениях природы в разное время года; *систематизировать знания о деятельности человека; *учить правильному поведению в природной среде; *формировать эстетическое отношение к окружающей действительности и желание отражать впечатления, полученные в процессе общения с живой природой в различных видах продуктивной деятельности; *воспитывать гуманное отношение ко всему живому, чувство милосердия.</vt:lpstr>
      <vt:lpstr>Для родителей:  повысить уровень экологической культуры личности родителей;  приобщение родителей к совместной деятельности с детьми в семье;  стимулировать творческую активность родителей;  способствовать установлению партнёрских отношений между родителями и педагогами по вопросам современного образования и воспитания дошкольников. Для педагогов:  разнообразить формы работы по экологическому воспитанию дошкольников;  обеспечить реализацию образовательных, воспитательных и развивающих задач через различные образовательные области; пополнение и обогащение методического, дидактического и наглядного материала по экологическому воспитанию.</vt:lpstr>
      <vt:lpstr>Ожидаемые результаты проекта. Этапы. 1.Дети понимают необходимость бережного и заботливого отношения к природе, основанного на ее нравственно-эстетическом и практическом значении для человека. 2.Освоение норм поведения в природном окружении и соблюдение их в практической деятельности. Этапы проекта: 1 этап – подготовительный. Выявление проблемы. 2 этап – основной. Организация совместной работы детей и педагога над проектом. 3 этап – заключительный. Подведение итогов. Презентация проекта.</vt:lpstr>
      <vt:lpstr>Реализация проекта: * Непосредственно –организованная деятельность:  «Царство животных»   «Царство растений»  * Совместная деятельность по художественному творчеству «Будь природе другом» * Загадки о растениях и животных.  * Пословицы, поговорки о растениях и животных.  * Чтение художественной литературы.  * Дидактические игры.  * Физкультминутки.  * Выставка детских работ «Будь внимателен и осторожен к природе!»</vt:lpstr>
      <vt:lpstr>Для успешной реализации проекта в группе имеются разнообразный материал и пособия по экологии: • настольно – печатные игры; • дидактические игры; • подборка подвижных игр; • словесные игры; • лото; • пазлы; • дидактические пособия по временам года; • иллюстрации; • аудиодиски по сказкам; • музыкальные произведения; • подборка загадок, примет, пословиц, поговорок о природе; • мелкие игрушки для постановки театрализованных представлений по данной теме и другое.</vt:lpstr>
      <vt:lpstr>Настольные игры.</vt:lpstr>
      <vt:lpstr>Слайд 11</vt:lpstr>
      <vt:lpstr>Дети с удовольствием используют имеющийся материал в своей деятельности.</vt:lpstr>
      <vt:lpstr>Ухаживают за комнатными растениями.</vt:lpstr>
      <vt:lpstr>Прогулка.</vt:lpstr>
      <vt:lpstr>Наблюдения.</vt:lpstr>
      <vt:lpstr>Игровая деятельность.</vt:lpstr>
      <vt:lpstr>Трудовая деятельность детей  на участке.</vt:lpstr>
      <vt:lpstr>Выставка                      «Осенний калейдоскоп». </vt:lpstr>
      <vt:lpstr>Работа с родителями: • Приглашение к участию в проекте. • Консультации: «Прогулки с детьми на природе», «Войди в природу другом»; • Памятка для родителей «Земля –наш общий дом» • Привлечь родителей к совместной деятельности с детьми и педагогами.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</cp:lastModifiedBy>
  <cp:revision>15</cp:revision>
  <dcterms:created xsi:type="dcterms:W3CDTF">2019-12-09T16:42:32Z</dcterms:created>
  <dcterms:modified xsi:type="dcterms:W3CDTF">2019-12-17T06:57:54Z</dcterms:modified>
</cp:coreProperties>
</file>